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02"/>
  </p:normalViewPr>
  <p:slideViewPr>
    <p:cSldViewPr snapToGrid="0" snapToObjects="1">
      <p:cViewPr varScale="1">
        <p:scale>
          <a:sx n="43" d="100"/>
          <a:sy n="43" d="100"/>
        </p:scale>
        <p:origin x="54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大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簡報標題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r>
              <a:t>簡報標題</a:t>
            </a:r>
          </a:p>
        </p:txBody>
      </p:sp>
      <p:sp>
        <p:nvSpPr>
          <p:cNvPr id="12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3359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13" name="內文層級一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簡報子標題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聲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內文層級一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聲明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重要事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內文層級一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詳細資訊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詳細資訊</a:t>
            </a:r>
          </a:p>
        </p:txBody>
      </p:sp>
      <p:sp>
        <p:nvSpPr>
          <p:cNvPr id="10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出處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418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出處</a:t>
            </a:r>
          </a:p>
        </p:txBody>
      </p:sp>
      <p:sp>
        <p:nvSpPr>
          <p:cNvPr id="116" name="內文層級一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「著名的引言」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482346840_2880x1920.jpg"/>
          <p:cNvSpPr>
            <a:spLocks noGrp="1"/>
          </p:cNvSpPr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908252162_2439x1626.jpg"/>
          <p:cNvSpPr>
            <a:spLocks noGrp="1"/>
          </p:cNvSpPr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579215462_1440x2158.jpg"/>
          <p:cNvSpPr>
            <a:spLocks noGrp="1"/>
          </p:cNvSpPr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影像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影像"/>
          <p:cNvSpPr>
            <a:spLocks noGrp="1"/>
          </p:cNvSpPr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3359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23" name="簡報標題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/>
            </a:lvl1pPr>
          </a:lstStyle>
          <a:p>
            <a:r>
              <a:t>簡報標題</a:t>
            </a:r>
          </a:p>
        </p:txBody>
      </p:sp>
      <p:sp>
        <p:nvSpPr>
          <p:cNvPr id="24" name="內文層級一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簡報子標題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替用照片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影像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幻燈片標題"/>
          <p:cNvSpPr txBox="1">
            <a:spLocks noGrp="1"/>
          </p:cNvSpPr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r>
              <a:t>幻燈片標題</a:t>
            </a:r>
          </a:p>
        </p:txBody>
      </p:sp>
      <p:sp>
        <p:nvSpPr>
          <p:cNvPr id="34" name="內文層級一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幻燈片子標題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燈片標題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幻燈片標題</a:t>
            </a:r>
          </a:p>
        </p:txBody>
      </p:sp>
      <p:sp>
        <p:nvSpPr>
          <p:cNvPr id="43" name="幻燈片子標題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幻燈片子標題</a:t>
            </a:r>
          </a:p>
        </p:txBody>
      </p:sp>
      <p:sp>
        <p:nvSpPr>
          <p:cNvPr id="44" name="內文層級一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幻燈片項目符號文字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內文層級一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幻燈片項目符號文字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579215462_1440x2158.jpg"/>
          <p:cNvSpPr>
            <a:spLocks noGrp="1"/>
          </p:cNvSpPr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幻燈片標題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r>
              <a:t>幻燈片標題</a:t>
            </a:r>
          </a:p>
        </p:txBody>
      </p:sp>
      <p:sp>
        <p:nvSpPr>
          <p:cNvPr id="62" name="內文層級一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幻燈片項目符號文字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幻燈片子標題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幻燈片子標題</a:t>
            </a:r>
          </a:p>
        </p:txBody>
      </p:sp>
      <p:sp>
        <p:nvSpPr>
          <p:cNvPr id="6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章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節標題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r>
              <a:t>章節標題</a:t>
            </a:r>
          </a:p>
        </p:txBody>
      </p:sp>
      <p:sp>
        <p:nvSpPr>
          <p:cNvPr id="72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只有大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燈片標題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幻燈片標題</a:t>
            </a:r>
          </a:p>
        </p:txBody>
      </p:sp>
      <p:sp>
        <p:nvSpPr>
          <p:cNvPr id="80" name="幻燈片子標題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幻燈片子標題</a:t>
            </a:r>
          </a:p>
        </p:txBody>
      </p:sp>
      <p:sp>
        <p:nvSpPr>
          <p:cNvPr id="8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議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議程標題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議程標題</a:t>
            </a:r>
          </a:p>
        </p:txBody>
      </p:sp>
      <p:sp>
        <p:nvSpPr>
          <p:cNvPr id="89" name="議程副標題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議程副標題</a:t>
            </a:r>
          </a:p>
        </p:txBody>
      </p:sp>
      <p:sp>
        <p:nvSpPr>
          <p:cNvPr id="90" name="內文層級一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議程主題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燈片標題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幻燈片標題</a:t>
            </a:r>
          </a:p>
        </p:txBody>
      </p:sp>
      <p:sp>
        <p:nvSpPr>
          <p:cNvPr id="3" name="內文層級一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幻燈片項目符號文字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fenghe.us/compile-5-4-2-linux-kernel-with-a-new-syscall-for-ubuntu-18-04-in-vmware/" TargetMode="External"/><Relationship Id="rId2" Type="http://schemas.openxmlformats.org/officeDocument/2006/relationships/hyperlink" Target="https://en.wikipedia.org/wiki/System_call" TargetMode="Externa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Lab 4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2389572">
              <a:defRPr sz="11368" spc="-341"/>
            </a:pPr>
            <a:r>
              <a:t>Lab 4</a:t>
            </a:r>
          </a:p>
          <a:p>
            <a:pPr defTabSz="2389572">
              <a:defRPr sz="11368" spc="-341"/>
            </a:pPr>
            <a:r>
              <a:t>System Call </a:t>
            </a:r>
          </a:p>
        </p:txBody>
      </p:sp>
      <p:sp>
        <p:nvSpPr>
          <p:cNvPr id="152" name="Richard Liao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808990">
              <a:defRPr sz="3430"/>
            </a:lvl1pPr>
          </a:lstStyle>
          <a:p>
            <a:r>
              <a:rPr lang="en-US" altLang="zh-TW" dirty="0"/>
              <a:t>2021/09/30</a:t>
            </a:r>
            <a:endParaRPr dirty="0"/>
          </a:p>
        </p:txBody>
      </p:sp>
      <p:sp>
        <p:nvSpPr>
          <p:cNvPr id="153" name="TA: Tzu-Hsuan Liao…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7562239"/>
            <a:ext cx="21844000" cy="2512353"/>
          </a:xfrm>
          <a:prstGeom prst="rect">
            <a:avLst/>
          </a:prstGeom>
        </p:spPr>
        <p:txBody>
          <a:bodyPr/>
          <a:lstStyle/>
          <a:p>
            <a:pPr defTabSz="586104">
              <a:defRPr sz="4544"/>
            </a:pPr>
            <a:r>
              <a:rPr dirty="0"/>
              <a:t>TA: </a:t>
            </a:r>
            <a:r>
              <a:rPr lang="en-US" dirty="0"/>
              <a:t>Yung</a:t>
            </a:r>
            <a:r>
              <a:rPr dirty="0"/>
              <a:t>-</a:t>
            </a:r>
            <a:r>
              <a:rPr lang="en-US" dirty="0"/>
              <a:t>Tung</a:t>
            </a:r>
            <a:r>
              <a:rPr dirty="0"/>
              <a:t> </a:t>
            </a:r>
            <a:r>
              <a:rPr lang="en-US" altLang="zh-TW" dirty="0"/>
              <a:t>Chou</a:t>
            </a:r>
            <a:endParaRPr dirty="0"/>
          </a:p>
          <a:p>
            <a:pPr defTabSz="586104">
              <a:defRPr sz="4544"/>
            </a:pPr>
            <a:r>
              <a:rPr dirty="0" err="1"/>
              <a:t>Professor：Hsung-Pin</a:t>
            </a:r>
            <a:r>
              <a:rPr dirty="0"/>
              <a:t> Chang</a:t>
            </a:r>
          </a:p>
          <a:p>
            <a:pPr defTabSz="586104">
              <a:defRPr sz="4544"/>
            </a:pPr>
            <a:r>
              <a:rPr dirty="0"/>
              <a:t>Operating System Lab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tep.1 Get the Linux kernel source cod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Step.1 Get the Linux kernel source code</a:t>
            </a:r>
          </a:p>
        </p:txBody>
      </p:sp>
      <p:sp>
        <p:nvSpPr>
          <p:cNvPr id="180" name="Download linux kernal…"/>
          <p:cNvSpPr txBox="1">
            <a:spLocks noGrp="1"/>
          </p:cNvSpPr>
          <p:nvPr>
            <p:ph type="body" idx="1"/>
          </p:nvPr>
        </p:nvSpPr>
        <p:spPr>
          <a:xfrm>
            <a:off x="1270000" y="2829293"/>
            <a:ext cx="21844000" cy="9870707"/>
          </a:xfrm>
          <a:prstGeom prst="rect">
            <a:avLst/>
          </a:prstGeom>
        </p:spPr>
        <p:txBody>
          <a:bodyPr/>
          <a:lstStyle/>
          <a:p>
            <a:r>
              <a:rPr dirty="0"/>
              <a:t>Download </a:t>
            </a:r>
            <a:r>
              <a:rPr dirty="0" err="1"/>
              <a:t>linux</a:t>
            </a:r>
            <a:r>
              <a:rPr dirty="0"/>
              <a:t> </a:t>
            </a:r>
            <a:r>
              <a:rPr dirty="0" err="1"/>
              <a:t>kernal</a:t>
            </a:r>
            <a:r>
              <a:rPr dirty="0"/>
              <a:t> </a:t>
            </a:r>
          </a:p>
          <a:p>
            <a:r>
              <a:rPr dirty="0"/>
              <a:t>Code: </a:t>
            </a:r>
            <a:r>
              <a:rPr dirty="0" err="1"/>
              <a:t>wget</a:t>
            </a:r>
            <a:r>
              <a:rPr dirty="0"/>
              <a:t> </a:t>
            </a:r>
            <a:r>
              <a:rPr lang="en-US" dirty="0"/>
              <a:t>https://mirrors.edge.kernel.org/pub/linux/kernel/v5.x/linux-5.4.2.tar.xz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3820AE2-64FE-453A-9667-D2B7884C4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341" y="5233923"/>
            <a:ext cx="18563613" cy="746607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Extract tar.xz Fi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Extract tar.xz File</a:t>
            </a:r>
          </a:p>
        </p:txBody>
      </p:sp>
      <p:sp>
        <p:nvSpPr>
          <p:cNvPr id="184" name="extract the source code…"/>
          <p:cNvSpPr txBox="1">
            <a:spLocks noGrp="1"/>
          </p:cNvSpPr>
          <p:nvPr>
            <p:ph type="body" idx="1"/>
          </p:nvPr>
        </p:nvSpPr>
        <p:spPr>
          <a:xfrm>
            <a:off x="1270000" y="2781536"/>
            <a:ext cx="21844000" cy="8432801"/>
          </a:xfrm>
          <a:prstGeom prst="rect">
            <a:avLst/>
          </a:prstGeom>
        </p:spPr>
        <p:txBody>
          <a:bodyPr/>
          <a:lstStyle/>
          <a:p>
            <a:r>
              <a:rPr dirty="0"/>
              <a:t>extract the source code</a:t>
            </a:r>
          </a:p>
          <a:p>
            <a:r>
              <a:rPr dirty="0"/>
              <a:t>Code: tar -</a:t>
            </a:r>
            <a:r>
              <a:rPr dirty="0" err="1"/>
              <a:t>xvf</a:t>
            </a:r>
            <a:r>
              <a:rPr dirty="0"/>
              <a:t> linux-5.4.2.tar.xz -C ~/</a:t>
            </a:r>
          </a:p>
          <a:p>
            <a:r>
              <a:rPr dirty="0"/>
              <a:t>Linux-5.4.2 will be in your home directory, to make the later process easier, we can create a soft link to the directory.</a:t>
            </a:r>
          </a:p>
          <a:p>
            <a:r>
              <a:rPr dirty="0"/>
              <a:t>Code: ln -s ~/linux-5.4.2 ~/</a:t>
            </a:r>
            <a:r>
              <a:rPr dirty="0" err="1"/>
              <a:t>linux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2FED01D-F6B1-463A-BACD-D83E58D5B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474" y="7948964"/>
            <a:ext cx="20681536" cy="825759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67ABA6B-FA61-4726-8671-8300390EA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919" y="9186022"/>
            <a:ext cx="20611571" cy="333422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Install the Compile Too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Install the Compile Tools</a:t>
            </a:r>
          </a:p>
        </p:txBody>
      </p:sp>
      <p:sp>
        <p:nvSpPr>
          <p:cNvPr id="191" name="sudo apt-get install git…"/>
          <p:cNvSpPr txBox="1">
            <a:spLocks noGrp="1"/>
          </p:cNvSpPr>
          <p:nvPr>
            <p:ph type="body" idx="1"/>
          </p:nvPr>
        </p:nvSpPr>
        <p:spPr>
          <a:xfrm>
            <a:off x="1270000" y="4271367"/>
            <a:ext cx="21844000" cy="843280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sudo</a:t>
            </a:r>
            <a:r>
              <a:rPr dirty="0"/>
              <a:t> apt-get install git </a:t>
            </a:r>
          </a:p>
          <a:p>
            <a:r>
              <a:rPr dirty="0" err="1"/>
              <a:t>sudo</a:t>
            </a:r>
            <a:r>
              <a:rPr dirty="0"/>
              <a:t> apt-get install </a:t>
            </a:r>
            <a:r>
              <a:rPr dirty="0" err="1"/>
              <a:t>ccache</a:t>
            </a:r>
            <a:endParaRPr dirty="0"/>
          </a:p>
          <a:p>
            <a:r>
              <a:rPr dirty="0" err="1"/>
              <a:t>sudo</a:t>
            </a:r>
            <a:r>
              <a:rPr dirty="0"/>
              <a:t> apt-get install </a:t>
            </a:r>
            <a:r>
              <a:rPr dirty="0" err="1"/>
              <a:t>libssl</a:t>
            </a:r>
            <a:r>
              <a:rPr dirty="0"/>
              <a:t>-dev</a:t>
            </a:r>
          </a:p>
          <a:p>
            <a:r>
              <a:rPr dirty="0" err="1"/>
              <a:t>sudo</a:t>
            </a:r>
            <a:r>
              <a:rPr dirty="0"/>
              <a:t> apt-get install </a:t>
            </a:r>
            <a:r>
              <a:rPr dirty="0" err="1"/>
              <a:t>fakeroot</a:t>
            </a:r>
            <a:endParaRPr dirty="0"/>
          </a:p>
          <a:p>
            <a:r>
              <a:rPr dirty="0" err="1"/>
              <a:t>sudo</a:t>
            </a:r>
            <a:r>
              <a:rPr dirty="0"/>
              <a:t> apt-get install bison</a:t>
            </a:r>
          </a:p>
          <a:p>
            <a:r>
              <a:rPr dirty="0" err="1"/>
              <a:t>sudo</a:t>
            </a:r>
            <a:r>
              <a:rPr dirty="0"/>
              <a:t> apt-get install </a:t>
            </a:r>
            <a:r>
              <a:rPr dirty="0" err="1"/>
              <a:t>gcc</a:t>
            </a:r>
            <a:endParaRPr dirty="0"/>
          </a:p>
          <a:p>
            <a:r>
              <a:rPr lang="en-US" altLang="zh-TW" dirty="0" err="1"/>
              <a:t>sudo</a:t>
            </a:r>
            <a:r>
              <a:rPr lang="en-US" altLang="zh-TW" dirty="0"/>
              <a:t> apt-get install flex</a:t>
            </a:r>
          </a:p>
          <a:p>
            <a:r>
              <a:rPr lang="en-US" altLang="zh-TW" dirty="0" err="1"/>
              <a:t>sudo</a:t>
            </a:r>
            <a:r>
              <a:rPr lang="en-US" altLang="zh-TW" dirty="0"/>
              <a:t> apt-get install make</a:t>
            </a:r>
          </a:p>
          <a:p>
            <a:endParaRPr lang="en-US" altLang="zh-TW"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ransfer the Current Kernel Configu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Transfer the Current Kernel Configuration</a:t>
            </a:r>
          </a:p>
        </p:txBody>
      </p:sp>
      <p:sp>
        <p:nvSpPr>
          <p:cNvPr id="195" name="Clean all the previous configurations of the kernel source cod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Clean all the previous configurations of the kernel source code</a:t>
            </a:r>
          </a:p>
          <a:p>
            <a:r>
              <a:rPr dirty="0"/>
              <a:t>Code: cd </a:t>
            </a:r>
            <a:r>
              <a:rPr dirty="0" err="1"/>
              <a:t>linux</a:t>
            </a:r>
            <a:endParaRPr dirty="0"/>
          </a:p>
          <a:p>
            <a:r>
              <a:rPr dirty="0"/>
              <a:t>Code: make </a:t>
            </a:r>
            <a:r>
              <a:rPr dirty="0" err="1"/>
              <a:t>mrproper</a:t>
            </a:r>
            <a:endParaRPr dirty="0"/>
          </a:p>
          <a:p>
            <a:r>
              <a:rPr dirty="0"/>
              <a:t>we can transfer our current kernel configuration to the new kernel.</a:t>
            </a:r>
          </a:p>
          <a:p>
            <a:r>
              <a:rPr dirty="0"/>
              <a:t>Code: cp /boot/config-`</a:t>
            </a:r>
            <a:r>
              <a:rPr dirty="0" err="1"/>
              <a:t>uname</a:t>
            </a:r>
            <a:r>
              <a:rPr dirty="0"/>
              <a:t> -r` .config</a:t>
            </a:r>
          </a:p>
          <a:p>
            <a:r>
              <a:rPr dirty="0"/>
              <a:t>Code: yes </a:t>
            </a:r>
            <a:r>
              <a:rPr lang="en-US" dirty="0">
                <a:solidFill>
                  <a:srgbClr val="DD1144"/>
                </a:solidFill>
              </a:rPr>
              <a:t>''</a:t>
            </a:r>
            <a:r>
              <a:rPr dirty="0"/>
              <a:t> </a:t>
            </a:r>
            <a:r>
              <a:rPr dirty="0">
                <a:solidFill>
                  <a:srgbClr val="777777"/>
                </a:solidFill>
              </a:rPr>
              <a:t>|</a:t>
            </a:r>
            <a:r>
              <a:rPr dirty="0"/>
              <a:t> make </a:t>
            </a:r>
            <a:r>
              <a:rPr dirty="0" err="1"/>
              <a:t>oldconfig</a:t>
            </a:r>
            <a:endParaRPr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4E28E0B-EBEA-412C-BF09-E8255CBFA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9744" y="9592297"/>
            <a:ext cx="12187594" cy="296311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Add Customized System Call (1/3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Add Customized System Call (1/3)</a:t>
            </a:r>
          </a:p>
        </p:txBody>
      </p:sp>
      <p:sp>
        <p:nvSpPr>
          <p:cNvPr id="199" name="Add the System Call Number…"/>
          <p:cNvSpPr txBox="1">
            <a:spLocks noGrp="1"/>
          </p:cNvSpPr>
          <p:nvPr>
            <p:ph type="body" idx="1"/>
          </p:nvPr>
        </p:nvSpPr>
        <p:spPr>
          <a:xfrm>
            <a:off x="1270000" y="2641600"/>
            <a:ext cx="21844000" cy="8432800"/>
          </a:xfrm>
          <a:prstGeom prst="rect">
            <a:avLst/>
          </a:prstGeom>
        </p:spPr>
        <p:txBody>
          <a:bodyPr/>
          <a:lstStyle/>
          <a:p>
            <a:r>
              <a:rPr dirty="0"/>
              <a:t>Add the System Call Number</a:t>
            </a:r>
          </a:p>
          <a:p>
            <a:r>
              <a:rPr dirty="0"/>
              <a:t>Code : </a:t>
            </a:r>
            <a:r>
              <a:rPr dirty="0" err="1"/>
              <a:t>gedit</a:t>
            </a:r>
            <a:r>
              <a:rPr dirty="0"/>
              <a:t> ~/</a:t>
            </a:r>
            <a:r>
              <a:rPr dirty="0" err="1"/>
              <a:t>linux</a:t>
            </a:r>
            <a:r>
              <a:rPr dirty="0"/>
              <a:t>/arch/x86/entry/</a:t>
            </a:r>
            <a:r>
              <a:rPr dirty="0" err="1"/>
              <a:t>syscalls</a:t>
            </a:r>
            <a:r>
              <a:rPr dirty="0"/>
              <a:t>/syscall_64.tbl</a:t>
            </a:r>
          </a:p>
          <a:p>
            <a:r>
              <a:rPr dirty="0"/>
              <a:t>Add the following code</a:t>
            </a:r>
          </a:p>
          <a:p>
            <a:r>
              <a:rPr dirty="0"/>
              <a:t>Remember Line 436</a:t>
            </a:r>
          </a:p>
        </p:txBody>
      </p:sp>
      <p:pic>
        <p:nvPicPr>
          <p:cNvPr id="200" name="截圖 2020-07-21 下午10.12.44.png" descr="截圖 2020-07-21 下午10.12.44.png"/>
          <p:cNvPicPr>
            <a:picLocks noChangeAspect="1"/>
          </p:cNvPicPr>
          <p:nvPr/>
        </p:nvPicPr>
        <p:blipFill>
          <a:blip r:embed="rId2"/>
          <a:srcRect b="20902"/>
          <a:stretch>
            <a:fillRect/>
          </a:stretch>
        </p:blipFill>
        <p:spPr>
          <a:xfrm>
            <a:off x="13439703" y="4941591"/>
            <a:ext cx="9201587" cy="84327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Add Customized System Call (2/3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Add Customized System Call (2/3)</a:t>
            </a:r>
          </a:p>
        </p:txBody>
      </p:sp>
      <p:sp>
        <p:nvSpPr>
          <p:cNvPr id="203" name="Also add it to the file syscall_32.tbl…"/>
          <p:cNvSpPr txBox="1">
            <a:spLocks noGrp="1"/>
          </p:cNvSpPr>
          <p:nvPr>
            <p:ph type="body" idx="1"/>
          </p:nvPr>
        </p:nvSpPr>
        <p:spPr>
          <a:xfrm>
            <a:off x="1270000" y="2641600"/>
            <a:ext cx="21844000" cy="8432800"/>
          </a:xfrm>
          <a:prstGeom prst="rect">
            <a:avLst/>
          </a:prstGeom>
        </p:spPr>
        <p:txBody>
          <a:bodyPr/>
          <a:lstStyle/>
          <a:p>
            <a:r>
              <a:t>Also add it to the file syscall_32.tbl</a:t>
            </a:r>
          </a:p>
          <a:p>
            <a:r>
              <a:t>Code: gedit ~/linux/arch/x86/entry/syscalls/syscall_32.tbl</a:t>
            </a:r>
          </a:p>
          <a:p>
            <a:r>
              <a:t>Add the following code</a:t>
            </a:r>
          </a:p>
        </p:txBody>
      </p:sp>
      <p:pic>
        <p:nvPicPr>
          <p:cNvPr id="204" name="截圖 2020-07-21 下午10.19.08.png" descr="截圖 2020-07-21 下午10.19.08.png"/>
          <p:cNvPicPr>
            <a:picLocks noChangeAspect="1"/>
          </p:cNvPicPr>
          <p:nvPr/>
        </p:nvPicPr>
        <p:blipFill rotWithShape="1">
          <a:blip r:embed="rId2"/>
          <a:srcRect t="64932"/>
          <a:stretch/>
        </p:blipFill>
        <p:spPr>
          <a:xfrm>
            <a:off x="1232966" y="5791201"/>
            <a:ext cx="23360404" cy="68968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Add Customized System Call (3/3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Add Customized System Call (3/3)</a:t>
            </a:r>
          </a:p>
        </p:txBody>
      </p:sp>
      <p:sp>
        <p:nvSpPr>
          <p:cNvPr id="207" name="Add it to the unistd.h file as a micro…"/>
          <p:cNvSpPr txBox="1">
            <a:spLocks noGrp="1"/>
          </p:cNvSpPr>
          <p:nvPr>
            <p:ph type="body" idx="1"/>
          </p:nvPr>
        </p:nvSpPr>
        <p:spPr>
          <a:xfrm>
            <a:off x="1270000" y="2483004"/>
            <a:ext cx="21844000" cy="8432801"/>
          </a:xfrm>
          <a:prstGeom prst="rect">
            <a:avLst/>
          </a:prstGeom>
        </p:spPr>
        <p:txBody>
          <a:bodyPr/>
          <a:lstStyle/>
          <a:p>
            <a:r>
              <a:rPr dirty="0"/>
              <a:t>Add it to the </a:t>
            </a:r>
            <a:r>
              <a:rPr dirty="0" err="1"/>
              <a:t>unistd.h</a:t>
            </a:r>
            <a:r>
              <a:rPr dirty="0"/>
              <a:t> file as a micro</a:t>
            </a:r>
          </a:p>
          <a:p>
            <a:r>
              <a:rPr dirty="0"/>
              <a:t>Code: </a:t>
            </a:r>
            <a:r>
              <a:rPr dirty="0" err="1"/>
              <a:t>sudo</a:t>
            </a:r>
            <a:r>
              <a:rPr dirty="0"/>
              <a:t> </a:t>
            </a:r>
            <a:r>
              <a:rPr dirty="0" err="1"/>
              <a:t>gedit</a:t>
            </a:r>
            <a:r>
              <a:rPr dirty="0"/>
              <a:t> ~/</a:t>
            </a:r>
            <a:r>
              <a:rPr dirty="0" err="1"/>
              <a:t>linux</a:t>
            </a:r>
            <a:r>
              <a:rPr dirty="0"/>
              <a:t>/include/</a:t>
            </a:r>
            <a:r>
              <a:rPr dirty="0" err="1"/>
              <a:t>uapi</a:t>
            </a:r>
            <a:r>
              <a:rPr dirty="0"/>
              <a:t>/</a:t>
            </a:r>
            <a:r>
              <a:rPr dirty="0" err="1"/>
              <a:t>asm</a:t>
            </a:r>
            <a:r>
              <a:rPr dirty="0"/>
              <a:t>-generic/</a:t>
            </a:r>
            <a:r>
              <a:rPr dirty="0" err="1"/>
              <a:t>unistd.h</a:t>
            </a:r>
            <a:endParaRPr dirty="0"/>
          </a:p>
          <a:p>
            <a:r>
              <a:rPr dirty="0"/>
              <a:t>Add the following code</a:t>
            </a:r>
          </a:p>
        </p:txBody>
      </p:sp>
      <p:pic>
        <p:nvPicPr>
          <p:cNvPr id="208" name="110083757_693202181236953_7645709679932779965_n.png" descr="110083757_693202181236953_7645709679932779965_n.png"/>
          <p:cNvPicPr>
            <a:picLocks noChangeAspect="1"/>
          </p:cNvPicPr>
          <p:nvPr/>
        </p:nvPicPr>
        <p:blipFill>
          <a:blip r:embed="rId2"/>
          <a:srcRect b="15852"/>
          <a:stretch>
            <a:fillRect/>
          </a:stretch>
        </p:blipFill>
        <p:spPr>
          <a:xfrm>
            <a:off x="4574502" y="6005635"/>
            <a:ext cx="7096268" cy="7311463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05B8CB0B-7A94-4172-A3D9-AB928842C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5142" y="6005635"/>
            <a:ext cx="10353139" cy="361222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Implement the System Call Function (1/3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Implement the System Call Function (1/3)</a:t>
            </a:r>
          </a:p>
        </p:txBody>
      </p:sp>
      <p:sp>
        <p:nvSpPr>
          <p:cNvPr id="212" name="Code: gedit ~/linux/kernel/sys.c…"/>
          <p:cNvSpPr txBox="1">
            <a:spLocks noGrp="1"/>
          </p:cNvSpPr>
          <p:nvPr>
            <p:ph type="body" idx="1"/>
          </p:nvPr>
        </p:nvSpPr>
        <p:spPr>
          <a:xfrm>
            <a:off x="1270000" y="2641600"/>
            <a:ext cx="21844000" cy="8432800"/>
          </a:xfrm>
          <a:prstGeom prst="rect">
            <a:avLst/>
          </a:prstGeom>
        </p:spPr>
        <p:txBody>
          <a:bodyPr/>
          <a:lstStyle/>
          <a:p>
            <a:r>
              <a:t>Code: gedit ~/linux/kernel/sys.c</a:t>
            </a:r>
          </a:p>
          <a:p>
            <a:r>
              <a:t>Append the following Syscall function to the end of the file.</a:t>
            </a:r>
          </a:p>
        </p:txBody>
      </p:sp>
      <p:pic>
        <p:nvPicPr>
          <p:cNvPr id="213" name="截圖 2020-07-21 下午10.47.38.png" descr="截圖 2020-07-21 下午10.47.38.png"/>
          <p:cNvPicPr>
            <a:picLocks noChangeAspect="1"/>
          </p:cNvPicPr>
          <p:nvPr/>
        </p:nvPicPr>
        <p:blipFill>
          <a:blip r:embed="rId2"/>
          <a:srcRect t="28035"/>
          <a:stretch>
            <a:fillRect/>
          </a:stretch>
        </p:blipFill>
        <p:spPr>
          <a:xfrm>
            <a:off x="7256660" y="4950025"/>
            <a:ext cx="9870706" cy="83265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Implement the System Call Function (2/3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Implement the System Call Function (2/3)</a:t>
            </a:r>
          </a:p>
        </p:txBody>
      </p:sp>
      <p:sp>
        <p:nvSpPr>
          <p:cNvPr id="216" name="Don’t forget the declaration…"/>
          <p:cNvSpPr txBox="1">
            <a:spLocks noGrp="1"/>
          </p:cNvSpPr>
          <p:nvPr>
            <p:ph type="body" idx="1"/>
          </p:nvPr>
        </p:nvSpPr>
        <p:spPr>
          <a:xfrm>
            <a:off x="1270000" y="2641600"/>
            <a:ext cx="21844000" cy="8432800"/>
          </a:xfrm>
          <a:prstGeom prst="rect">
            <a:avLst/>
          </a:prstGeom>
        </p:spPr>
        <p:txBody>
          <a:bodyPr/>
          <a:lstStyle/>
          <a:p>
            <a:r>
              <a:t>Don’t forget the declaration</a:t>
            </a:r>
          </a:p>
          <a:p>
            <a:r>
              <a:t>Code: gedit ~/linux/include/linux/syscalls.h</a:t>
            </a:r>
          </a:p>
          <a:p>
            <a:r>
              <a:t>Add the line at almost the end of the file.</a:t>
            </a:r>
          </a:p>
          <a:p>
            <a:r>
              <a:t>Code: asmlinkage int sys_mysyscall(void);</a:t>
            </a:r>
          </a:p>
        </p:txBody>
      </p:sp>
      <p:pic>
        <p:nvPicPr>
          <p:cNvPr id="217" name="截圖 2020-07-21 下午10.50.32.png" descr="截圖 2020-07-21 下午10.50.3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3318" y="2925155"/>
            <a:ext cx="10418751" cy="103578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Implement the System Call Function (3/3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Implement the System Call Function (3/3)</a:t>
            </a:r>
          </a:p>
        </p:txBody>
      </p:sp>
      <p:sp>
        <p:nvSpPr>
          <p:cNvPr id="220" name="For compatibility add the following code…"/>
          <p:cNvSpPr txBox="1">
            <a:spLocks noGrp="1"/>
          </p:cNvSpPr>
          <p:nvPr>
            <p:ph type="body" idx="1"/>
          </p:nvPr>
        </p:nvSpPr>
        <p:spPr>
          <a:xfrm>
            <a:off x="1270000" y="2641600"/>
            <a:ext cx="21844000" cy="8432800"/>
          </a:xfrm>
          <a:prstGeom prst="rect">
            <a:avLst/>
          </a:prstGeom>
        </p:spPr>
        <p:txBody>
          <a:bodyPr/>
          <a:lstStyle/>
          <a:p>
            <a:r>
              <a:t>For compatibility add the following code</a:t>
            </a:r>
          </a:p>
          <a:p>
            <a:r>
              <a:t>Code: gedit kernel/sys_ni.c</a:t>
            </a:r>
          </a:p>
          <a:p>
            <a:r>
              <a:t>Add the code</a:t>
            </a:r>
          </a:p>
          <a:p>
            <a:r>
              <a:t>Code: COND_SYSCALL(mysyscall);</a:t>
            </a:r>
          </a:p>
        </p:txBody>
      </p:sp>
      <p:pic>
        <p:nvPicPr>
          <p:cNvPr id="221" name="截圖 2020-07-21 下午10.55.15.png" descr="截圖 2020-07-21 下午10.55.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1423" y="4342256"/>
            <a:ext cx="10704690" cy="88269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Out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Outline</a:t>
            </a:r>
          </a:p>
        </p:txBody>
      </p:sp>
      <p:sp>
        <p:nvSpPr>
          <p:cNvPr id="156" name="Introduc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Introduction</a:t>
            </a:r>
          </a:p>
          <a:p>
            <a:endParaRPr dirty="0"/>
          </a:p>
          <a:p>
            <a:r>
              <a:rPr dirty="0"/>
              <a:t>Example – compile and install Linux Kernel from source code</a:t>
            </a:r>
          </a:p>
          <a:p>
            <a:endParaRPr dirty="0"/>
          </a:p>
          <a:p>
            <a:r>
              <a:rPr dirty="0"/>
              <a:t>Exercises</a:t>
            </a:r>
          </a:p>
          <a:p>
            <a:endParaRPr dirty="0"/>
          </a:p>
          <a:p>
            <a:r>
              <a:rPr dirty="0"/>
              <a:t>References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ongratulation! You have add a system call~"/>
          <p:cNvSpPr txBox="1">
            <a:spLocks noGrp="1"/>
          </p:cNvSpPr>
          <p:nvPr>
            <p:ph type="body" sz="half" idx="1"/>
          </p:nvPr>
        </p:nvSpPr>
        <p:spPr>
          <a:xfrm>
            <a:off x="1270000" y="3900382"/>
            <a:ext cx="21844000" cy="4488604"/>
          </a:xfrm>
          <a:prstGeom prst="rect">
            <a:avLst/>
          </a:prstGeom>
        </p:spPr>
        <p:txBody>
          <a:bodyPr/>
          <a:lstStyle>
            <a:lvl1pPr defTabSz="1511770">
              <a:defRPr sz="13888" spc="-277"/>
            </a:lvl1pPr>
          </a:lstStyle>
          <a:p>
            <a:r>
              <a:t>Congratulation! You have add a system call~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ompile a Linux Kernel (1/2)"/>
          <p:cNvSpPr txBox="1">
            <a:spLocks noGrp="1"/>
          </p:cNvSpPr>
          <p:nvPr>
            <p:ph type="title"/>
          </p:nvPr>
        </p:nvSpPr>
        <p:spPr>
          <a:xfrm>
            <a:off x="1270000" y="8255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t>Compile a Linux Kernel (1/2)</a:t>
            </a:r>
          </a:p>
        </p:txBody>
      </p:sp>
      <p:sp>
        <p:nvSpPr>
          <p:cNvPr id="226" name="Get thread or cpu core count using nproc command  指令: nproc"/>
          <p:cNvSpPr txBox="1">
            <a:spLocks noGrp="1"/>
          </p:cNvSpPr>
          <p:nvPr>
            <p:ph type="body" idx="1"/>
          </p:nvPr>
        </p:nvSpPr>
        <p:spPr>
          <a:xfrm>
            <a:off x="1270000" y="4309467"/>
            <a:ext cx="21844000" cy="8432801"/>
          </a:xfrm>
          <a:prstGeom prst="rect">
            <a:avLst/>
          </a:prstGeom>
        </p:spPr>
        <p:txBody>
          <a:bodyPr/>
          <a:lstStyle/>
          <a:p>
            <a:r>
              <a:rPr dirty="0"/>
              <a:t>Get thread or </a:t>
            </a:r>
            <a:r>
              <a:rPr dirty="0" err="1"/>
              <a:t>cpu</a:t>
            </a:r>
            <a:r>
              <a:rPr dirty="0"/>
              <a:t> core count using </a:t>
            </a:r>
            <a:r>
              <a:rPr dirty="0" err="1"/>
              <a:t>nproc</a:t>
            </a:r>
            <a:r>
              <a:rPr dirty="0"/>
              <a:t> command  </a:t>
            </a:r>
            <a:r>
              <a:rPr dirty="0" err="1"/>
              <a:t>指令</a:t>
            </a:r>
            <a:r>
              <a:rPr dirty="0"/>
              <a:t>: </a:t>
            </a:r>
            <a:r>
              <a:rPr dirty="0" err="1"/>
              <a:t>nproc</a:t>
            </a:r>
            <a:endParaRPr lang="en-US" dirty="0"/>
          </a:p>
          <a:p>
            <a:r>
              <a:rPr lang="zh-TW" altLang="en-US" dirty="0"/>
              <a:t>切換到</a:t>
            </a:r>
            <a:r>
              <a:rPr lang="en-US" altLang="zh-TW" dirty="0"/>
              <a:t>root: </a:t>
            </a:r>
            <a:r>
              <a:rPr lang="en-US" altLang="zh-TW" dirty="0" err="1"/>
              <a:t>su</a:t>
            </a:r>
            <a:endParaRPr lang="en-US" altLang="zh-TW" dirty="0"/>
          </a:p>
          <a:p>
            <a:r>
              <a:rPr lang="zh-TW" altLang="en-US" dirty="0"/>
              <a:t>更改</a:t>
            </a:r>
            <a:r>
              <a:rPr lang="en-US" altLang="zh-TW" dirty="0"/>
              <a:t>root</a:t>
            </a:r>
            <a:r>
              <a:rPr lang="zh-TW" altLang="en-US" dirty="0"/>
              <a:t>密碼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/>
              <a:t>sudo</a:t>
            </a:r>
            <a:r>
              <a:rPr lang="en-US" altLang="zh-TW" dirty="0"/>
              <a:t> passwd root</a:t>
            </a:r>
            <a:endParaRPr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1B6A70E-9C72-4D46-914B-8ED74F8B6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0152" y="8482179"/>
            <a:ext cx="16703695" cy="16904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ompile the Kernel (2/2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Compile the Kernel (2/2)</a:t>
            </a:r>
          </a:p>
        </p:txBody>
      </p:sp>
      <p:sp>
        <p:nvSpPr>
          <p:cNvPr id="230" name="Nohup will take the program running in the background and the output is kept as a nohup.out log fil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Code: 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dirty="0"/>
              <a:t>make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dirty="0"/>
              <a:t>j</a:t>
            </a:r>
            <a:r>
              <a:rPr lang="en-US" altLang="zh-TW" dirty="0"/>
              <a:t>4</a:t>
            </a:r>
            <a:endParaRPr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B864107-E4CF-4331-AD75-194C5EF9C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0" y="5641596"/>
            <a:ext cx="10636484" cy="292211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5310A43A-0928-4E7A-8A2D-BD2EF5FE7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0" y="8563707"/>
            <a:ext cx="10679197" cy="392137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8D74B7B1-BBC7-4503-85AF-6F9F15F0D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9347" y="5040341"/>
            <a:ext cx="10702871" cy="7415454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10D500C1-27F2-4272-A81B-DB884FA396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8879" y="2670928"/>
            <a:ext cx="8385447" cy="201487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Install the Kern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Install the Kernel</a:t>
            </a:r>
          </a:p>
        </p:txBody>
      </p:sp>
      <p:sp>
        <p:nvSpPr>
          <p:cNvPr id="236" name="Code: sudo make modules_install -j 4…"/>
          <p:cNvSpPr txBox="1">
            <a:spLocks noGrp="1"/>
          </p:cNvSpPr>
          <p:nvPr>
            <p:ph type="body" idx="1"/>
          </p:nvPr>
        </p:nvSpPr>
        <p:spPr>
          <a:xfrm>
            <a:off x="1270000" y="2641600"/>
            <a:ext cx="21844000" cy="8432800"/>
          </a:xfrm>
          <a:prstGeom prst="rect">
            <a:avLst/>
          </a:prstGeom>
        </p:spPr>
        <p:txBody>
          <a:bodyPr/>
          <a:lstStyle/>
          <a:p>
            <a:r>
              <a:rPr dirty="0"/>
              <a:t>Code: </a:t>
            </a:r>
            <a:r>
              <a:rPr dirty="0" err="1"/>
              <a:t>sudo</a:t>
            </a:r>
            <a:r>
              <a:rPr dirty="0"/>
              <a:t> make </a:t>
            </a:r>
            <a:r>
              <a:rPr dirty="0" err="1"/>
              <a:t>modules_install</a:t>
            </a:r>
            <a:r>
              <a:rPr dirty="0"/>
              <a:t> -j </a:t>
            </a:r>
            <a:r>
              <a:rPr lang="en-US" altLang="zh-TW" dirty="0"/>
              <a:t>4</a:t>
            </a:r>
            <a:endParaRPr dirty="0"/>
          </a:p>
          <a:p>
            <a:r>
              <a:rPr dirty="0"/>
              <a:t>Code: </a:t>
            </a:r>
            <a:r>
              <a:rPr dirty="0" err="1"/>
              <a:t>sudo</a:t>
            </a:r>
            <a:r>
              <a:rPr dirty="0"/>
              <a:t> make install -j </a:t>
            </a:r>
            <a:r>
              <a:rPr lang="en-US" altLang="zh-TW" dirty="0"/>
              <a:t>4</a:t>
            </a:r>
            <a:endParaRPr dirty="0"/>
          </a:p>
          <a:p>
            <a:r>
              <a:rPr dirty="0"/>
              <a:t>Code: </a:t>
            </a:r>
            <a:r>
              <a:rPr dirty="0" err="1"/>
              <a:t>sudo</a:t>
            </a:r>
            <a:r>
              <a:rPr dirty="0"/>
              <a:t> update-grub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E4C2F7C-EA85-4376-9580-7A2E68814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348" y="6135641"/>
            <a:ext cx="8483921" cy="39816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A08C06C-59D3-4E4E-8407-BBCCA1A15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48" y="6492235"/>
            <a:ext cx="8483920" cy="658187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7EB2ABA9-B1D8-4DDF-96BA-478D8C0008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6643" y="6135641"/>
            <a:ext cx="11980479" cy="5851312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CB1E1B7-D0FB-48F8-B739-69CF94774B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16642" y="2641600"/>
            <a:ext cx="7860480" cy="283467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Verif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Verify</a:t>
            </a:r>
          </a:p>
        </p:txBody>
      </p:sp>
      <p:sp>
        <p:nvSpPr>
          <p:cNvPr id="242" name="Reboot the system and check for kernel vers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Reboot the system and check for kernel version</a:t>
            </a:r>
          </a:p>
          <a:p>
            <a:r>
              <a:rPr dirty="0"/>
              <a:t>Code: </a:t>
            </a:r>
            <a:r>
              <a:rPr dirty="0" err="1"/>
              <a:t>sudo</a:t>
            </a:r>
            <a:r>
              <a:rPr dirty="0"/>
              <a:t> reboot</a:t>
            </a:r>
          </a:p>
          <a:p>
            <a:r>
              <a:rPr dirty="0"/>
              <a:t>Check for kernel version </a:t>
            </a:r>
            <a:r>
              <a:rPr dirty="0" err="1"/>
              <a:t>code：uname</a:t>
            </a:r>
            <a:r>
              <a:rPr dirty="0"/>
              <a:t> -r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3F2B9EE-9A3D-4E25-BC57-5C80BD8F6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9405" y="8176684"/>
            <a:ext cx="11861766" cy="277949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ongratulation!  Linux Compile Kernel version 5.4.2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defTabSz="1438619">
              <a:defRPr sz="13215" spc="-264"/>
            </a:lvl1pPr>
          </a:lstStyle>
          <a:p>
            <a:r>
              <a:t>Congratulation!  Linux Compile Kernel version 5.4.2</a:t>
            </a:r>
          </a:p>
        </p:txBody>
      </p:sp>
      <p:sp>
        <p:nvSpPr>
          <p:cNvPr id="246" name="You completed various steps to build the Linux kernel from source code and compiled kernel should be running on your syste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544830">
              <a:defRPr sz="2904"/>
            </a:lvl1pPr>
          </a:lstStyle>
          <a:p>
            <a:r>
              <a:t>You completed various steps to build the Linux kernel from source code and compiled kernel should be running on your system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st system call (1/2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Test system call (1/2)</a:t>
            </a:r>
          </a:p>
        </p:txBody>
      </p:sp>
      <p:sp>
        <p:nvSpPr>
          <p:cNvPr id="249" name="Create a test.c file code：gedit test.c…"/>
          <p:cNvSpPr txBox="1">
            <a:spLocks noGrp="1"/>
          </p:cNvSpPr>
          <p:nvPr>
            <p:ph type="body" idx="1"/>
          </p:nvPr>
        </p:nvSpPr>
        <p:spPr>
          <a:xfrm>
            <a:off x="1270000" y="2641600"/>
            <a:ext cx="21844000" cy="8432800"/>
          </a:xfrm>
          <a:prstGeom prst="rect">
            <a:avLst/>
          </a:prstGeom>
        </p:spPr>
        <p:txBody>
          <a:bodyPr/>
          <a:lstStyle/>
          <a:p>
            <a:r>
              <a:t>Create a test.c file code：gedit test.c</a:t>
            </a:r>
          </a:p>
          <a:p>
            <a:r>
              <a:t>Type the following code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F96F1CF-C7C1-4B65-87E7-9042C2A98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244" y="6857999"/>
            <a:ext cx="11872166" cy="541606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3205FB3-0370-4CBA-9979-BDB78CCA8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3880" y="5221677"/>
            <a:ext cx="9207266" cy="87331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Test system call (2/2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Test system call (2/2)</a:t>
            </a:r>
          </a:p>
        </p:txBody>
      </p:sp>
      <p:sp>
        <p:nvSpPr>
          <p:cNvPr id="254" name="Compile test.c code：gcc test.c -o tes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Compile test.c code：gcc test.c -o test</a:t>
            </a:r>
          </a:p>
          <a:p>
            <a:r>
              <a:t>Run code：./test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F0F16E6-18A0-4CC1-A790-CD6C781A0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2171" y="7406512"/>
            <a:ext cx="16159657" cy="414817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Kernel mess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Kernel message</a:t>
            </a:r>
          </a:p>
        </p:txBody>
      </p:sp>
      <p:sp>
        <p:nvSpPr>
          <p:cNvPr id="258" name="Use dmesg to check for kernel message code：dmesg | tail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Use dmesg to check for kernel message code：dmesg | tail</a:t>
            </a:r>
          </a:p>
          <a:p>
            <a:r>
              <a:t>Kernel successfully  printk Hello I just finish making a system call lol!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5FD920D-CAD0-42AD-A18C-1B898F45E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726" y="7954217"/>
            <a:ext cx="20484136" cy="214681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uccessfully finished using the New system call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defTabSz="1511770">
              <a:defRPr sz="13888" spc="-277"/>
            </a:lvl1pPr>
          </a:lstStyle>
          <a:p>
            <a:r>
              <a:t>Successfully finished using the New system call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he definition of system calls (1/3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definition of system calls (1/3)</a:t>
            </a:r>
          </a:p>
        </p:txBody>
      </p:sp>
      <p:sp>
        <p:nvSpPr>
          <p:cNvPr id="159" name="System calls provide the interface between a process and an operation system.…"/>
          <p:cNvSpPr txBox="1">
            <a:spLocks noGrp="1"/>
          </p:cNvSpPr>
          <p:nvPr>
            <p:ph type="body" idx="1"/>
          </p:nvPr>
        </p:nvSpPr>
        <p:spPr>
          <a:xfrm>
            <a:off x="1270000" y="4271367"/>
            <a:ext cx="21844000" cy="8432801"/>
          </a:xfrm>
          <a:prstGeom prst="rect">
            <a:avLst/>
          </a:prstGeom>
        </p:spPr>
        <p:txBody>
          <a:bodyPr/>
          <a:lstStyle/>
          <a:p>
            <a:r>
              <a:t>System calls provide the interface between a process and an operation system.</a:t>
            </a:r>
          </a:p>
          <a:p>
            <a:endParaRPr/>
          </a:p>
          <a:p>
            <a:r>
              <a:t>Application program to request service from the operating system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Exercis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Exercises</a:t>
            </a:r>
          </a:p>
        </p:txBody>
      </p:sp>
      <p:sp>
        <p:nvSpPr>
          <p:cNvPr id="264" name="Basic: add a system call [75 pt]  8-20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Basic: add a system call [75 </a:t>
            </a:r>
            <a:r>
              <a:rPr dirty="0" err="1"/>
              <a:t>pt</a:t>
            </a:r>
            <a:r>
              <a:rPr dirty="0"/>
              <a:t>]  8-20</a:t>
            </a:r>
          </a:p>
          <a:p>
            <a:r>
              <a:rPr dirty="0"/>
              <a:t>Bonus 1: making kernel[+10 </a:t>
            </a:r>
            <a:r>
              <a:rPr dirty="0" err="1"/>
              <a:t>pt</a:t>
            </a:r>
            <a:r>
              <a:rPr dirty="0"/>
              <a:t>]  21-25</a:t>
            </a:r>
          </a:p>
          <a:p>
            <a:r>
              <a:rPr dirty="0"/>
              <a:t>Bonus 2: using the newly created system call [+ 5 </a:t>
            </a:r>
            <a:r>
              <a:rPr dirty="0" err="1"/>
              <a:t>pt</a:t>
            </a:r>
            <a:r>
              <a:rPr dirty="0"/>
              <a:t>] 26-29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Referen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References</a:t>
            </a:r>
          </a:p>
        </p:txBody>
      </p:sp>
      <p:sp>
        <p:nvSpPr>
          <p:cNvPr id="267" name="Operating System Principles 7th edi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operating-system-concepts-10</a:t>
            </a:r>
            <a:r>
              <a:rPr lang="en-US" baseline="30000" dirty="0"/>
              <a:t>th</a:t>
            </a:r>
            <a:endParaRPr lang="en-US" dirty="0"/>
          </a:p>
          <a:p>
            <a:endParaRPr dirty="0"/>
          </a:p>
          <a:p>
            <a:r>
              <a:rPr u="sng" dirty="0">
                <a:hlinkClick r:id="rId2"/>
              </a:rPr>
              <a:t>System call</a:t>
            </a:r>
          </a:p>
          <a:p>
            <a:endParaRPr u="sng" dirty="0">
              <a:hlinkClick r:id="rId2"/>
            </a:endParaRPr>
          </a:p>
          <a:p>
            <a:r>
              <a:rPr u="sng" dirty="0">
                <a:hlinkClick r:id="rId3"/>
              </a:rPr>
              <a:t>Add a system call in linux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Richard Liao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792479">
              <a:defRPr sz="4224"/>
            </a:lvl1pPr>
          </a:lstStyle>
          <a:p>
            <a:endParaRPr dirty="0"/>
          </a:p>
        </p:txBody>
      </p:sp>
      <p:sp>
        <p:nvSpPr>
          <p:cNvPr id="270" name="The End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End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he definition of system calls (2/3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definition of system calls (2/3)</a:t>
            </a:r>
          </a:p>
        </p:txBody>
      </p:sp>
      <p:sp>
        <p:nvSpPr>
          <p:cNvPr id="162" name="All modern systems offers a series of privilege level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All modern systems offers a series of privilege levels.</a:t>
            </a:r>
          </a:p>
          <a:p>
            <a:endParaRPr dirty="0"/>
          </a:p>
          <a:p>
            <a:r>
              <a:rPr dirty="0"/>
              <a:t>The operating system executes at the highest level of privilege</a:t>
            </a:r>
          </a:p>
          <a:p>
            <a:endParaRPr dirty="0"/>
          </a:p>
          <a:p>
            <a:r>
              <a:rPr dirty="0"/>
              <a:t>Allows the applications to request services via system calls, which are often implemented through traps.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he definition of system calls (3/3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definition of system calls (3/3)</a:t>
            </a:r>
          </a:p>
        </p:txBody>
      </p:sp>
      <p:pic>
        <p:nvPicPr>
          <p:cNvPr id="165" name="截圖 2020-07-20 上午11.34.24.png" descr="截圖 2020-07-20 上午11.34.2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3819" y="2451764"/>
            <a:ext cx="16496362" cy="106645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An example of system cal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example of system calls </a:t>
            </a:r>
          </a:p>
        </p:txBody>
      </p:sp>
      <p:pic>
        <p:nvPicPr>
          <p:cNvPr id="168" name="截圖 2020-07-20 上午11.34.36.png" descr="截圖 2020-07-20 上午11.34.3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0550" y="2530451"/>
            <a:ext cx="18122900" cy="10744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ypical implementations of system cal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Typical implementations of system calls </a:t>
            </a:r>
          </a:p>
        </p:txBody>
      </p:sp>
      <p:sp>
        <p:nvSpPr>
          <p:cNvPr id="171" name="System calls can be roughly grouped into five major categories:"/>
          <p:cNvSpPr txBox="1">
            <a:spLocks noGrp="1"/>
          </p:cNvSpPr>
          <p:nvPr>
            <p:ph type="body" idx="21"/>
          </p:nvPr>
        </p:nvSpPr>
        <p:spPr>
          <a:xfrm>
            <a:off x="202981" y="2810718"/>
            <a:ext cx="21844001" cy="10160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808990">
              <a:defRPr sz="5292"/>
            </a:lvl1pPr>
          </a:lstStyle>
          <a:p>
            <a:r>
              <a:rPr dirty="0"/>
              <a:t>System calls can be roughly grouped into five major categories:</a:t>
            </a:r>
          </a:p>
        </p:txBody>
      </p:sp>
      <p:sp>
        <p:nvSpPr>
          <p:cNvPr id="172" name="Process control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Process control</a:t>
            </a:r>
          </a:p>
          <a:p>
            <a:r>
              <a:rPr dirty="0"/>
              <a:t>File management</a:t>
            </a:r>
          </a:p>
          <a:p>
            <a:r>
              <a:rPr dirty="0"/>
              <a:t>Device management</a:t>
            </a:r>
          </a:p>
          <a:p>
            <a:r>
              <a:rPr dirty="0"/>
              <a:t>Information maintenance</a:t>
            </a:r>
          </a:p>
          <a:p>
            <a:r>
              <a:rPr dirty="0"/>
              <a:t>Communication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Example –add a system call and compile Linux Kernel from source code"/>
          <p:cNvSpPr txBox="1">
            <a:spLocks noGrp="1"/>
          </p:cNvSpPr>
          <p:nvPr>
            <p:ph type="title"/>
          </p:nvPr>
        </p:nvSpPr>
        <p:spPr>
          <a:xfrm>
            <a:off x="1270000" y="3285819"/>
            <a:ext cx="21844000" cy="3873501"/>
          </a:xfrm>
          <a:prstGeom prst="rect">
            <a:avLst/>
          </a:prstGeom>
        </p:spPr>
        <p:txBody>
          <a:bodyPr/>
          <a:lstStyle>
            <a:lvl1pPr defTabSz="718184">
              <a:defRPr sz="10092" spc="-302"/>
            </a:lvl1pPr>
          </a:lstStyle>
          <a:p>
            <a:r>
              <a:t>Example –add a system call and compile Linux Kernel from source code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 Step-by-Step Tutori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 Step-by-Step Tutorial </a:t>
            </a:r>
          </a:p>
        </p:txBody>
      </p:sp>
      <p:sp>
        <p:nvSpPr>
          <p:cNvPr id="177" name="Install all needed packages for making the kernel…"/>
          <p:cNvSpPr txBox="1">
            <a:spLocks noGrp="1"/>
          </p:cNvSpPr>
          <p:nvPr>
            <p:ph type="body" idx="1"/>
          </p:nvPr>
        </p:nvSpPr>
        <p:spPr>
          <a:xfrm>
            <a:off x="1270000" y="2945042"/>
            <a:ext cx="21844000" cy="9714645"/>
          </a:xfrm>
          <a:prstGeom prst="rect">
            <a:avLst/>
          </a:prstGeom>
        </p:spPr>
        <p:txBody>
          <a:bodyPr/>
          <a:lstStyle/>
          <a:p>
            <a:endParaRPr dirty="0"/>
          </a:p>
          <a:p>
            <a:r>
              <a:rPr dirty="0"/>
              <a:t>Install all needed packages for making the kernel</a:t>
            </a:r>
          </a:p>
          <a:p>
            <a:endParaRPr dirty="0"/>
          </a:p>
          <a:p>
            <a:r>
              <a:rPr dirty="0"/>
              <a:t>Add a new system call (Kernel will change if we add a new system call)</a:t>
            </a:r>
          </a:p>
          <a:p>
            <a:endParaRPr dirty="0"/>
          </a:p>
          <a:p>
            <a:r>
              <a:rPr dirty="0"/>
              <a:t>Make kernel and install our new kernel</a:t>
            </a:r>
          </a:p>
          <a:p>
            <a:endParaRPr dirty="0"/>
          </a:p>
          <a:p>
            <a:r>
              <a:rPr dirty="0"/>
              <a:t>Test the new system call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1078</TotalTime>
  <Words>872</Words>
  <Application>Microsoft Office PowerPoint</Application>
  <PresentationFormat>自訂</PresentationFormat>
  <Paragraphs>131</Paragraphs>
  <Slides>32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37" baseType="lpstr">
      <vt:lpstr>Avenir Next Demi Bold</vt:lpstr>
      <vt:lpstr>Avenir Next Medium</vt:lpstr>
      <vt:lpstr>Avenir Next Regular</vt:lpstr>
      <vt:lpstr>Helvetica Neue</vt:lpstr>
      <vt:lpstr>22_ColorGradient</vt:lpstr>
      <vt:lpstr>Lab 4 System Call </vt:lpstr>
      <vt:lpstr>Outline</vt:lpstr>
      <vt:lpstr>The definition of system calls (1/3)</vt:lpstr>
      <vt:lpstr>The definition of system calls (2/3)</vt:lpstr>
      <vt:lpstr>The definition of system calls (3/3)</vt:lpstr>
      <vt:lpstr>An example of system calls </vt:lpstr>
      <vt:lpstr>Typical implementations of system calls </vt:lpstr>
      <vt:lpstr>Example –add a system call and compile Linux Kernel from source code</vt:lpstr>
      <vt:lpstr>A Step-by-Step Tutorial </vt:lpstr>
      <vt:lpstr>Step.1 Get the Linux kernel source code</vt:lpstr>
      <vt:lpstr>Extract tar.xz File</vt:lpstr>
      <vt:lpstr>Install the Compile Tools</vt:lpstr>
      <vt:lpstr>Transfer the Current Kernel Configuration</vt:lpstr>
      <vt:lpstr>Add Customized System Call (1/3)</vt:lpstr>
      <vt:lpstr>Add Customized System Call (2/3)</vt:lpstr>
      <vt:lpstr>Add Customized System Call (3/3)</vt:lpstr>
      <vt:lpstr>Implement the System Call Function (1/3)</vt:lpstr>
      <vt:lpstr>Implement the System Call Function (2/3)</vt:lpstr>
      <vt:lpstr>Implement the System Call Function (3/3)</vt:lpstr>
      <vt:lpstr>PowerPoint 簡報</vt:lpstr>
      <vt:lpstr>Compile a Linux Kernel (1/2)</vt:lpstr>
      <vt:lpstr>Compile the Kernel (2/2)</vt:lpstr>
      <vt:lpstr>Install the Kernel</vt:lpstr>
      <vt:lpstr>Verify</vt:lpstr>
      <vt:lpstr>PowerPoint 簡報</vt:lpstr>
      <vt:lpstr>Test system call (1/2)</vt:lpstr>
      <vt:lpstr>Test system call (2/2)</vt:lpstr>
      <vt:lpstr>Kernel message</vt:lpstr>
      <vt:lpstr>PowerPoint 簡報</vt:lpstr>
      <vt:lpstr>Exercises</vt:lpstr>
      <vt:lpstr>References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4 System Call </dc:title>
  <cp:lastModifiedBy>user</cp:lastModifiedBy>
  <cp:revision>39</cp:revision>
  <dcterms:modified xsi:type="dcterms:W3CDTF">2021-09-29T18:07:01Z</dcterms:modified>
</cp:coreProperties>
</file>